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" name="Shape 17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Literary Analysis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/>
              <a:t>I can write a literary analysis that uses properly cited textual evidence.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>
                <a:solidFill>
                  <a:schemeClr val="accent2"/>
                </a:solidFill>
              </a:rPr>
              <a:t>In chapter one of Pirsig’s novel, </a:t>
            </a:r>
            <a:r>
              <a:rPr i="1" lang="en">
                <a:solidFill>
                  <a:schemeClr val="accent2"/>
                </a:solidFill>
              </a:rPr>
              <a:t>Zen and the Art of Motorcycle Maintenance</a:t>
            </a:r>
            <a:r>
              <a:rPr lang="en">
                <a:solidFill>
                  <a:schemeClr val="accent2"/>
                </a:solidFill>
              </a:rPr>
              <a:t>, readers are challenged to think deeply about what it means to be fully present. </a:t>
            </a:r>
            <a:r>
              <a:rPr lang="en"/>
              <a:t>He begins this discussion by stating, </a:t>
            </a:r>
            <a:r>
              <a:rPr lang="en">
                <a:solidFill>
                  <a:schemeClr val="accent4"/>
                </a:solidFill>
              </a:rPr>
              <a:t>“You see things vacationing on a motorcycle in a way that is completely different from any other” (4)</a:t>
            </a:r>
            <a:r>
              <a:rPr lang="en"/>
              <a:t>. He goes on to argue that when one rides a motorcycle, they are in the action, rather than being a </a:t>
            </a:r>
            <a:r>
              <a:rPr lang="en">
                <a:solidFill>
                  <a:schemeClr val="accent4"/>
                </a:solidFill>
              </a:rPr>
              <a:t>“passive observer” (4)</a:t>
            </a:r>
            <a:r>
              <a:rPr lang="en"/>
              <a:t>. </a:t>
            </a:r>
            <a:r>
              <a:rPr lang="en">
                <a:solidFill>
                  <a:schemeClr val="accent5"/>
                </a:solidFill>
              </a:rPr>
              <a:t>Meaning, it is better to experience through our senses, rather than only our imaginations. This concept is also significant later in the novel when…. This is a meaningful concept that Pirsig wants his readers to apply to their own lives...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 Literary Analysis?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Literary analysis involves breaking a piece of literature into parts and then explaining how those parts contribute to the overall or significant meaning of the text.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Breaking Down the Text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 break literature down in two ways: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Rhetoric (Use of Language)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Story (Plot and Fiction Elements)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Rhetoric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Rhetoric is the art of using words to persuade or inform.  Writers use literary devices when employing rhetoric.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Literary Devices: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Details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Word Choice (Diction)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Figurative Language (Metaphors, Symbols, Analogies…)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Imagery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Structure (Syntax)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Story/Elements of Fiction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Stories are central to any meaningful literature.  Some basic elements of story can be used to breakdown a story into parts.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Elements of Fiction: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Setting						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Plot	 							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Character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Themes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Point of View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826" y="2260800"/>
            <a:ext cx="3703575" cy="247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Significance &amp; Meaning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266325"/>
            <a:ext cx="8520599" cy="341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Once you’ve broken down the text into a part/parts, you have to explain why it is significant or meaningful .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Significance: </a:t>
            </a: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Something is significant if it is unique, influential, vivid, and/or relatable.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Meaning:</a:t>
            </a:r>
            <a:r>
              <a:rPr lang="en" sz="2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Meaning is always related to emotions. Something is meaningful if it has a strong connection to a feeling.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Put it all together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Your literary analysis paragraphs should include answers to all of these questions: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1) What is meaningful about the text?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2) What is a significant part of the text?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r>
              <a:rPr b="1" lang="en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 does that part of the text connect to the meaning of the text?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	In chapter one of Pirsig’s novel, </a:t>
            </a:r>
            <a:r>
              <a:rPr i="1" lang="en"/>
              <a:t>Zen and the Art of Motorcycle Maintenance</a:t>
            </a:r>
            <a:r>
              <a:rPr lang="en"/>
              <a:t>, readers are challenged to think deeply about what it means to be fully present. He begins this discussion by stating, “You see things vacationing on a motorcycle in a way that is completely different from any other” (4). He goes on to argue that when one rides a motorcycle, they are in the action, rather than being a “passive observer” (4). Meaning, it is better to experience through our senses, rather than only our imaginations. This concept is also significant later in the novel when…. This is a meaningful concept that Pirsig wants his readers to apply to their own lives...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Structuring Your Analysis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000">
                <a:solidFill>
                  <a:schemeClr val="accent2"/>
                </a:solidFill>
              </a:rPr>
              <a:t>Claim</a:t>
            </a:r>
            <a:r>
              <a:rPr lang="en" sz="2000"/>
              <a:t> (What are you claiming about the author’s use of rhetoric, a concept, etc. What is the author doing?)</a:t>
            </a:r>
          </a:p>
          <a:p>
            <a:pPr rtl="0">
              <a:spcBef>
                <a:spcPts val="0"/>
              </a:spcBef>
              <a:buNone/>
            </a:pPr>
            <a:r>
              <a:rPr lang="en" sz="2500"/>
              <a:t>			</a:t>
            </a:r>
            <a:r>
              <a:rPr b="1" lang="en" sz="2000">
                <a:solidFill>
                  <a:schemeClr val="accent4"/>
                </a:solidFill>
              </a:rPr>
              <a:t>Evidence</a:t>
            </a:r>
            <a:r>
              <a:rPr lang="en" sz="2000"/>
              <a:t> (Quote/Paraphrase)</a:t>
            </a:r>
          </a:p>
          <a:p>
            <a:pPr rtl="0">
              <a:spcBef>
                <a:spcPts val="0"/>
              </a:spcBef>
              <a:buNone/>
            </a:pPr>
            <a:r>
              <a:rPr lang="en" sz="2500"/>
              <a:t>												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 sz="2500"/>
              <a:t>												</a:t>
            </a:r>
          </a:p>
        </p:txBody>
      </p:sp>
      <p:sp>
        <p:nvSpPr>
          <p:cNvPr id="113" name="Shape 113"/>
          <p:cNvSpPr/>
          <p:nvPr/>
        </p:nvSpPr>
        <p:spPr>
          <a:xfrm rot="5398503">
            <a:off x="925563" y="2173089"/>
            <a:ext cx="688800" cy="627299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 rot="5398503">
            <a:off x="5283238" y="2629264"/>
            <a:ext cx="688800" cy="627299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4568600" y="3544775"/>
            <a:ext cx="43782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Explanation of Evidence </a:t>
            </a:r>
            <a:r>
              <a:rPr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(How does your evidence support your claim? What is the significance of this evidence?)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